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72" r:id="rId5"/>
    <p:sldId id="271" r:id="rId6"/>
    <p:sldId id="270" r:id="rId7"/>
    <p:sldId id="259" r:id="rId8"/>
    <p:sldId id="264" r:id="rId9"/>
    <p:sldId id="260" r:id="rId10"/>
    <p:sldId id="269" r:id="rId11"/>
    <p:sldId id="266" r:id="rId12"/>
    <p:sldId id="267" r:id="rId13"/>
    <p:sldId id="261" r:id="rId14"/>
    <p:sldId id="263" r:id="rId15"/>
    <p:sldId id="265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0C585-392A-4912-AA86-816771C6C1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Pop culture in medieval </a:t>
            </a:r>
            <a:r>
              <a:rPr lang="en-US" dirty="0" err="1"/>
              <a:t>islam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9BEEC-365D-468D-9006-A1E26F709B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Safavids and Coffee</a:t>
            </a:r>
          </a:p>
        </p:txBody>
      </p:sp>
    </p:spTree>
    <p:extLst>
      <p:ext uri="{BB962C8B-B14F-4D97-AF65-F5344CB8AC3E}">
        <p14:creationId xmlns:p14="http://schemas.microsoft.com/office/powerpoint/2010/main" val="40374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875F-C290-420C-9C2D-EFED80CC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Hasht</a:t>
            </a:r>
            <a:r>
              <a:rPr lang="en-US" dirty="0"/>
              <a:t> </a:t>
            </a:r>
            <a:r>
              <a:rPr lang="en-US" dirty="0" err="1"/>
              <a:t>bihisht</a:t>
            </a:r>
            <a:r>
              <a:rPr lang="en-US" dirty="0"/>
              <a:t> palace</a:t>
            </a:r>
            <a:br>
              <a:rPr lang="en-US" dirty="0"/>
            </a:br>
            <a:r>
              <a:rPr lang="en-US" dirty="0"/>
              <a:t>example of cross-axis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ADA8A-0396-4CF9-9E99-B8AD70E7F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eb.mit.edu/4.611/www/15-Hasht%20Bishisht%20Palace,gen%20view_large.jpg">
            <a:extLst>
              <a:ext uri="{FF2B5EF4-FFF2-40B4-BE49-F238E27FC236}">
                <a16:creationId xmlns:a16="http://schemas.microsoft.com/office/drawing/2014/main" id="{67177DCD-B6F6-4978-80E6-35F9BB88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880552"/>
            <a:ext cx="7685088" cy="497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eb.mit.edu/4.611/www/15-Hasht%20Bihisht%20Palace,int,main%20hall_large.jpg">
            <a:extLst>
              <a:ext uri="{FF2B5EF4-FFF2-40B4-BE49-F238E27FC236}">
                <a16:creationId xmlns:a16="http://schemas.microsoft.com/office/drawing/2014/main" id="{88CECA29-4F72-461F-9E06-61103459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57" y="0"/>
            <a:ext cx="4792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40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140B-2B83-49E4-844E-8FAD091A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Chaharbagh</a:t>
            </a:r>
            <a:r>
              <a:rPr lang="en-US" dirty="0"/>
              <a:t> and </a:t>
            </a:r>
            <a:r>
              <a:rPr lang="en-US" dirty="0" err="1"/>
              <a:t>chaharbagh</a:t>
            </a:r>
            <a:r>
              <a:rPr lang="en-US" dirty="0"/>
              <a:t> madrasa</a:t>
            </a:r>
          </a:p>
        </p:txBody>
      </p:sp>
      <p:pic>
        <p:nvPicPr>
          <p:cNvPr id="9218" name="Picture 2" descr="Image result for chahar bagh isfahan">
            <a:extLst>
              <a:ext uri="{FF2B5EF4-FFF2-40B4-BE49-F238E27FC236}">
                <a16:creationId xmlns:a16="http://schemas.microsoft.com/office/drawing/2014/main" id="{75F855D3-C2FF-4183-A400-EDEB1438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4457700"/>
            <a:ext cx="3396651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chahar bagh isfahan">
            <a:extLst>
              <a:ext uri="{FF2B5EF4-FFF2-40B4-BE49-F238E27FC236}">
                <a16:creationId xmlns:a16="http://schemas.microsoft.com/office/drawing/2014/main" id="{CC95184B-79D5-4B5D-BE60-7CB58503B5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14" y="1617195"/>
            <a:ext cx="5183981" cy="345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chahar bagh isfahan">
            <a:extLst>
              <a:ext uri="{FF2B5EF4-FFF2-40B4-BE49-F238E27FC236}">
                <a16:creationId xmlns:a16="http://schemas.microsoft.com/office/drawing/2014/main" id="{7BB024FA-F0D2-4728-A3FC-7C373A845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3" y="1578018"/>
            <a:ext cx="5118221" cy="34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31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85F92-12C5-41EB-AE05-80FAF465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E09B3-956C-4348-B8D1-FEE1E1188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chahar bagh isfahan">
            <a:extLst>
              <a:ext uri="{FF2B5EF4-FFF2-40B4-BE49-F238E27FC236}">
                <a16:creationId xmlns:a16="http://schemas.microsoft.com/office/drawing/2014/main" id="{B415C9A5-7DA9-46DC-973F-1E5FA9A7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204790"/>
            <a:ext cx="6196705" cy="43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hahar bagh isfahan">
            <a:extLst>
              <a:ext uri="{FF2B5EF4-FFF2-40B4-BE49-F238E27FC236}">
                <a16:creationId xmlns:a16="http://schemas.microsoft.com/office/drawing/2014/main" id="{807245E4-1587-4C3F-9C73-A8D88500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668362"/>
            <a:ext cx="6153150" cy="41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7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E57C-5BCD-4C3A-B65E-5A59EBBA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maydan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AD859-FEA9-474C-917A-9A9497DE7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 result for maidan isfahan">
            <a:extLst>
              <a:ext uri="{FF2B5EF4-FFF2-40B4-BE49-F238E27FC236}">
                <a16:creationId xmlns:a16="http://schemas.microsoft.com/office/drawing/2014/main" id="{2DD50364-EC6A-4501-8B5B-125957CC8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737360"/>
            <a:ext cx="6691312" cy="346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rchnet.org/system/media_contents/contents/40362/original/IMG08984.jpg?1384711412">
            <a:extLst>
              <a:ext uri="{FF2B5EF4-FFF2-40B4-BE49-F238E27FC236}">
                <a16:creationId xmlns:a16="http://schemas.microsoft.com/office/drawing/2014/main" id="{895A757E-6CCA-466C-AF84-6792569B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40" y="315892"/>
            <a:ext cx="4191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7464-C215-41DB-8046-985B4713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BAE06-9059-42A0-905B-75112DE16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www.akg-images.co.uk/Docs/AKG/Media/TR3_WATERMARKED/8/d/4/2/AKG601426.jpg">
            <a:extLst>
              <a:ext uri="{FF2B5EF4-FFF2-40B4-BE49-F238E27FC236}">
                <a16:creationId xmlns:a16="http://schemas.microsoft.com/office/drawing/2014/main" id="{562CDF84-A242-4846-B1B8-213180BB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47663"/>
            <a:ext cx="9525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89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0144-3D4B-4681-9416-4C61A4F4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2199-0CCC-4ABF-89B1-DF383301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maidan isfahan">
            <a:extLst>
              <a:ext uri="{FF2B5EF4-FFF2-40B4-BE49-F238E27FC236}">
                <a16:creationId xmlns:a16="http://schemas.microsoft.com/office/drawing/2014/main" id="{7AB26AA1-C091-4019-9596-7DEAACE9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09700"/>
            <a:ext cx="9753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0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02648-764D-4C2C-AD33-EDF9974ED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Kwaju</a:t>
            </a:r>
            <a:r>
              <a:rPr lang="en-US" dirty="0"/>
              <a:t>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BD715-1CED-4365-850D-5C8E41E3D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erial view of the Khwaju Bridge on the Zayandeh Rud, built by Shah Abbas II to supply Isfahan with water.">
            <a:extLst>
              <a:ext uri="{FF2B5EF4-FFF2-40B4-BE49-F238E27FC236}">
                <a16:creationId xmlns:a16="http://schemas.microsoft.com/office/drawing/2014/main" id="{8A7728B3-B64E-47EC-890E-9A68AAB5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778127"/>
            <a:ext cx="7505700" cy="4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4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F214-12BF-47CC-9303-32EBF4E1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Safavids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71528-BB13-45AA-8006-2EE6A25D9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1501-1722</a:t>
            </a:r>
          </a:p>
          <a:p>
            <a:r>
              <a:rPr lang="en-US" dirty="0"/>
              <a:t>Founded by Shah </a:t>
            </a:r>
            <a:r>
              <a:rPr lang="en-US" dirty="0" err="1"/>
              <a:t>Isma’il</a:t>
            </a:r>
            <a:r>
              <a:rPr lang="en-US" dirty="0"/>
              <a:t> (r. 1501-1524), convert to </a:t>
            </a:r>
            <a:r>
              <a:rPr lang="en-US" dirty="0" err="1"/>
              <a:t>Imami</a:t>
            </a:r>
            <a:r>
              <a:rPr lang="en-US" dirty="0"/>
              <a:t> Shi’ism</a:t>
            </a:r>
          </a:p>
          <a:p>
            <a:r>
              <a:rPr lang="en-US" dirty="0"/>
              <a:t>Built on dissolution of Timurid control and unifies several regions</a:t>
            </a:r>
          </a:p>
          <a:p>
            <a:r>
              <a:rPr lang="en-US" dirty="0"/>
              <a:t>Centralized bureaucracy and official </a:t>
            </a:r>
            <a:r>
              <a:rPr lang="en-US" dirty="0" err="1"/>
              <a:t>Imami</a:t>
            </a:r>
            <a:r>
              <a:rPr lang="en-US" dirty="0"/>
              <a:t> theology</a:t>
            </a:r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02A299FB-CDDA-446D-BDE1-410E5884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1200150"/>
            <a:ext cx="33432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78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A1AC-38BF-42C5-8CF4-BDCFFC71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0222-368B-4268-BA04-A12BE7372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safavid empire">
            <a:extLst>
              <a:ext uri="{FF2B5EF4-FFF2-40B4-BE49-F238E27FC236}">
                <a16:creationId xmlns:a16="http://schemas.microsoft.com/office/drawing/2014/main" id="{87A587A3-8DB1-4A8B-81CD-0264EC26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4288"/>
            <a:ext cx="9839325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4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B0A2-ED54-400F-B6F4-22A98B9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034D3-8281-4108-A3DD-E685FA9B3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zohrehnet.tripod.com/images/map.gif">
            <a:extLst>
              <a:ext uri="{FF2B5EF4-FFF2-40B4-BE49-F238E27FC236}">
                <a16:creationId xmlns:a16="http://schemas.microsoft.com/office/drawing/2014/main" id="{5A11BB16-7C6A-4269-AA2B-C074D954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0"/>
            <a:ext cx="10115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01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5DAC-3304-415F-ACB6-B7BCF8B5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panel, 17</a:t>
            </a:r>
            <a:r>
              <a:rPr lang="en-US" baseline="30000" dirty="0"/>
              <a:t>th</a:t>
            </a:r>
            <a:r>
              <a:rPr lang="en-US" dirty="0"/>
              <a:t> c. Isfahan, met museum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04CAE-3FD7-40DB-871F-0BB4ED3C2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Reciting Poetry in a Garden, Stonepaste; polychrome glaze within black wax resist outlines (cuerda seca technique)">
            <a:extLst>
              <a:ext uri="{FF2B5EF4-FFF2-40B4-BE49-F238E27FC236}">
                <a16:creationId xmlns:a16="http://schemas.microsoft.com/office/drawing/2014/main" id="{497DEC55-D56B-4238-B538-CB0D1FAB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96" y="1756886"/>
            <a:ext cx="8786607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7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60D7-DC51-4D21-B427-7FFE0FD4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56" y="181547"/>
            <a:ext cx="9720072" cy="1499616"/>
          </a:xfrm>
        </p:spPr>
        <p:txBody>
          <a:bodyPr>
            <a:normAutofit/>
          </a:bodyPr>
          <a:lstStyle/>
          <a:p>
            <a:r>
              <a:rPr lang="en-US" sz="2400" dirty="0"/>
              <a:t>Mural in </a:t>
            </a:r>
            <a:r>
              <a:rPr lang="en-US" sz="2400" dirty="0" err="1"/>
              <a:t>chehel</a:t>
            </a:r>
            <a:r>
              <a:rPr lang="en-US" sz="2400" dirty="0"/>
              <a:t> sultan built by ‘Abbas II (1652-1666)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1438A-260E-4037-B658-2AB9BAA9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Editorial image of 'Mural painting decoration in Chehel Sotoun Sotoon Palace built by Shah Abbas II, Isfahan, Iran'">
            <a:extLst>
              <a:ext uri="{FF2B5EF4-FFF2-40B4-BE49-F238E27FC236}">
                <a16:creationId xmlns:a16="http://schemas.microsoft.com/office/drawing/2014/main" id="{725011C3-07D4-46F0-A571-00924EE2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64" y="10763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38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BAB6-1980-45AC-9C43-D81F9A64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coffee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BF1B1-8421-4CD9-943C-17417A14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28775"/>
            <a:ext cx="9720073" cy="4023360"/>
          </a:xfrm>
        </p:spPr>
        <p:txBody>
          <a:bodyPr/>
          <a:lstStyle/>
          <a:p>
            <a:r>
              <a:rPr lang="en-US" dirty="0"/>
              <a:t>Cultivated in Yemen and Ethiopia</a:t>
            </a:r>
          </a:p>
          <a:p>
            <a:r>
              <a:rPr lang="en-US" dirty="0"/>
              <a:t>Globalized consumption in 16</a:t>
            </a:r>
            <a:r>
              <a:rPr lang="en-US" baseline="30000" dirty="0"/>
              <a:t>th</a:t>
            </a:r>
            <a:r>
              <a:rPr lang="en-US" dirty="0"/>
              <a:t> c starting in Cairo and Istanbul</a:t>
            </a:r>
          </a:p>
          <a:p>
            <a:r>
              <a:rPr lang="en-US" dirty="0"/>
              <a:t>Spreads by 1600 to Iran and Iraq. Introduced via pilgrimage.</a:t>
            </a:r>
          </a:p>
          <a:p>
            <a:r>
              <a:rPr lang="en-US" dirty="0"/>
              <a:t>https://thegrownetwork.com/grow-coffee-plant/</a:t>
            </a:r>
          </a:p>
        </p:txBody>
      </p:sp>
      <p:pic>
        <p:nvPicPr>
          <p:cNvPr id="2050" name="Picture 2" descr="Image result for coffee plant">
            <a:extLst>
              <a:ext uri="{FF2B5EF4-FFF2-40B4-BE49-F238E27FC236}">
                <a16:creationId xmlns:a16="http://schemas.microsoft.com/office/drawing/2014/main" id="{0CA47C9E-D9BD-4F80-BA61-949A6EEDB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47625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ed sea area">
            <a:extLst>
              <a:ext uri="{FF2B5EF4-FFF2-40B4-BE49-F238E27FC236}">
                <a16:creationId xmlns:a16="http://schemas.microsoft.com/office/drawing/2014/main" id="{828303AE-9717-459C-A5D7-48CFFD7F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973671"/>
            <a:ext cx="5857875" cy="38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DB4D-B828-42FB-8ACD-E12A2714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24431-3AF6-47AD-A5A8-95339C15A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eb.mit.edu/4.611/www/15-city%20of%20isfahan.plan_large.jpg">
            <a:extLst>
              <a:ext uri="{FF2B5EF4-FFF2-40B4-BE49-F238E27FC236}">
                <a16:creationId xmlns:a16="http://schemas.microsoft.com/office/drawing/2014/main" id="{C4A7F37D-0DB7-465B-AB6A-A66AD5F3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-228600"/>
            <a:ext cx="4132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5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73ED-F1A4-4E4E-AC07-1EECD8A4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38" y="585216"/>
            <a:ext cx="5644662" cy="1499616"/>
          </a:xfrm>
        </p:spPr>
        <p:txBody>
          <a:bodyPr>
            <a:normAutofit/>
          </a:bodyPr>
          <a:lstStyle/>
          <a:p>
            <a:r>
              <a:rPr lang="en-US" sz="3200" dirty="0"/>
              <a:t>Antoine Ignace Melling</a:t>
            </a:r>
            <a:br>
              <a:rPr lang="en-US" sz="3200" dirty="0"/>
            </a:br>
            <a:r>
              <a:rPr lang="en-US" sz="3200" dirty="0"/>
              <a:t>1763-1831</a:t>
            </a:r>
            <a:br>
              <a:rPr lang="en-US" sz="3200" dirty="0"/>
            </a:br>
            <a:r>
              <a:rPr lang="en-US" sz="3200" dirty="0"/>
              <a:t>Coffeehouse, Istanbul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86A0E466-4091-465D-9469-B7EAF7FC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2525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offee.ajca.or.jp/wp-content/uploads/2017/08/89sekai_01.jpg">
            <a:extLst>
              <a:ext uri="{FF2B5EF4-FFF2-40B4-BE49-F238E27FC236}">
                <a16:creationId xmlns:a16="http://schemas.microsoft.com/office/drawing/2014/main" id="{6F839F0F-E582-445B-91F0-A8665F45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247328"/>
            <a:ext cx="6657915" cy="42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B9E61-6F93-40AB-AE16-42DAC8D5E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34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1832</TotalTime>
  <Words>111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Tw Cen MT</vt:lpstr>
      <vt:lpstr>Tw Cen MT Condensed</vt:lpstr>
      <vt:lpstr>Wingdings 3</vt:lpstr>
      <vt:lpstr>Integral</vt:lpstr>
      <vt:lpstr>Pop culture in medieval islam</vt:lpstr>
      <vt:lpstr>Safavids</vt:lpstr>
      <vt:lpstr>PowerPoint Presentation</vt:lpstr>
      <vt:lpstr>PowerPoint Presentation</vt:lpstr>
      <vt:lpstr>Tile panel, 17th c. Isfahan, met museum</vt:lpstr>
      <vt:lpstr>Mural in chehel sultan built by ‘Abbas II (1652-1666)</vt:lpstr>
      <vt:lpstr>coffee</vt:lpstr>
      <vt:lpstr>PowerPoint Presentation</vt:lpstr>
      <vt:lpstr>Antoine Ignace Melling 1763-1831 Coffeehouse, Istanbul</vt:lpstr>
      <vt:lpstr>Hasht bihisht palace example of cross-axis type</vt:lpstr>
      <vt:lpstr>Chaharbagh and chaharbagh madrasa</vt:lpstr>
      <vt:lpstr>PowerPoint Presentation</vt:lpstr>
      <vt:lpstr>maydan</vt:lpstr>
      <vt:lpstr>PowerPoint Presentation</vt:lpstr>
      <vt:lpstr>PowerPoint Presentation</vt:lpstr>
      <vt:lpstr>Kwaju bridge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 culture in medieval islam</dc:title>
  <dc:creator>Sarah Mirza</dc:creator>
  <cp:lastModifiedBy>Sarah Mirza</cp:lastModifiedBy>
  <cp:revision>14</cp:revision>
  <dcterms:created xsi:type="dcterms:W3CDTF">2018-04-03T16:38:20Z</dcterms:created>
  <dcterms:modified xsi:type="dcterms:W3CDTF">2018-04-04T23:10:48Z</dcterms:modified>
</cp:coreProperties>
</file>